
<file path=[Content_Types].xml><?xml version="1.0" encoding="utf-8"?>
<Types xmlns="http://schemas.openxmlformats.org/package/2006/content-types"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binary" PartName="/ppt/metadata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Default ContentType="application/x-fontdata" Extension="fntdata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Book Antiqua" pitchFamily="18" charset="0"/>
      <p:regular r:id="rId10"/>
      <p:bold r:id="rId11"/>
      <p:italic r:id="rId12"/>
      <p:boldItalic r:id="rId13"/>
    </p:embeddedFont>
    <p:embeddedFont>
      <p:font typeface="Comic Sans MS" pitchFamily="66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Yg+E5ThqCkQ9sMspceAOQEYgO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CEB">
                <a:alpha val="46666"/>
              </a:srgbClr>
            </a:gs>
            <a:gs pos="24000">
              <a:srgbClr val="26E6FA">
                <a:alpha val="71764"/>
              </a:srgbClr>
            </a:gs>
            <a:gs pos="78000">
              <a:srgbClr val="FFFF00">
                <a:alpha val="27843"/>
              </a:srgbClr>
            </a:gs>
            <a:gs pos="88000">
              <a:srgbClr val="F4F76D">
                <a:alpha val="58823"/>
              </a:srgbClr>
            </a:gs>
            <a:gs pos="100000">
              <a:srgbClr val="F9FBB9">
                <a:alpha val="60784"/>
              </a:srgbClr>
            </a:gs>
          </a:gsLst>
          <a:lin ang="18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449475" y="150020"/>
            <a:ext cx="3408526" cy="337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uk-UA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 новій українській школі виховний процес є невід’ємною складовою освітнього процесу і ґрунтується на загальнолюдських цінностях, культурних цінностях Українського народу, цінностях громадянського (вільного демократичного) суспільства, принципах верховенства прав і свобод людини і громадянина, принципах, визначених Законом України «Про освіту».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-609803" y="-282385"/>
            <a:ext cx="4439478" cy="447775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 rot="-364867">
            <a:off x="405039" y="921789"/>
            <a:ext cx="2935124" cy="1446550"/>
          </a:xfrm>
          <a:prstGeom prst="rect">
            <a:avLst/>
          </a:prstGeom>
          <a:noFill/>
          <a:ln>
            <a:noFill/>
          </a:ln>
          <a:effectLst>
            <a:outerShdw blurRad="50800" algn="l" rotWithShape="0">
              <a:srgbClr val="000000">
                <a:alpha val="36862"/>
              </a:srgbClr>
            </a:outerShdw>
            <a:reflection stA="45000" endPos="0" dist="38100" dir="5400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ВИХОВНИЙ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ПРОСТІР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548640" y="3542973"/>
            <a:ext cx="6210194" cy="1406565"/>
            <a:chOff x="548640" y="3542973"/>
            <a:chExt cx="6210194" cy="1406565"/>
          </a:xfrm>
        </p:grpSpPr>
        <p:sp>
          <p:nvSpPr>
            <p:cNvPr id="88" name="Google Shape;88;p1"/>
            <p:cNvSpPr/>
            <p:nvPr/>
          </p:nvSpPr>
          <p:spPr>
            <a:xfrm rot="10800000">
              <a:off x="548640" y="3722965"/>
              <a:ext cx="6210194" cy="1063868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 rot="10800000">
              <a:off x="899158" y="3885670"/>
              <a:ext cx="5707177" cy="1063868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 rot="10800000">
              <a:off x="899160" y="3542973"/>
              <a:ext cx="5810299" cy="1063868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195537" y="3893219"/>
              <a:ext cx="5217543" cy="720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4000"/>
                <a:buFont typeface="Arial"/>
                <a:buNone/>
              </a:pPr>
              <a:r>
                <a:rPr lang="uk-UA" sz="4000" b="0" i="0" u="none" strike="noStrike" cap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СИСТЕМА ВИХОВНОЇ РОБОТИ</a:t>
              </a:r>
              <a:endParaRPr sz="40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2168500" y="5080047"/>
            <a:ext cx="4231775" cy="46172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152682" y="5784958"/>
            <a:ext cx="4260398" cy="400376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215204" y="6410743"/>
            <a:ext cx="4185071" cy="46172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181664" y="7060479"/>
            <a:ext cx="4231416" cy="461729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215204" y="7727696"/>
            <a:ext cx="4197876" cy="461729"/>
          </a:xfrm>
          <a:prstGeom prst="roundRect">
            <a:avLst>
              <a:gd name="adj" fmla="val 16667"/>
            </a:avLst>
          </a:prstGeom>
          <a:solidFill>
            <a:srgbClr val="D965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215204" y="8421176"/>
            <a:ext cx="4197876" cy="4617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r="67143" b="57922"/>
          <a:stretch/>
        </p:blipFill>
        <p:spPr>
          <a:xfrm>
            <a:off x="1711473" y="6262606"/>
            <a:ext cx="784189" cy="70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l="36429" t="2389" r="30981" b="58616"/>
          <a:stretch/>
        </p:blipFill>
        <p:spPr>
          <a:xfrm>
            <a:off x="1753877" y="4967137"/>
            <a:ext cx="784188" cy="65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l="69104" t="59806" r="-1462" b="-1462"/>
          <a:stretch/>
        </p:blipFill>
        <p:spPr>
          <a:xfrm>
            <a:off x="1745491" y="7659401"/>
            <a:ext cx="770768" cy="70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l="70288" b="58199"/>
          <a:stretch/>
        </p:blipFill>
        <p:spPr>
          <a:xfrm>
            <a:off x="1753877" y="5560617"/>
            <a:ext cx="699382" cy="6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l="37053" t="58634" r="33917" b="3971"/>
          <a:stretch/>
        </p:blipFill>
        <p:spPr>
          <a:xfrm>
            <a:off x="1757231" y="6966476"/>
            <a:ext cx="692671" cy="59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t="58077" r="69256"/>
          <a:stretch/>
        </p:blipFill>
        <p:spPr>
          <a:xfrm>
            <a:off x="1711473" y="8300105"/>
            <a:ext cx="736468" cy="703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2495662" y="5035020"/>
            <a:ext cx="37351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Поважай чуже «Я» як своє</a:t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2538137" y="5717453"/>
            <a:ext cx="3145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творча особистість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2565561" y="6397089"/>
            <a:ext cx="2374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громадянин </a:t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2538065" y="6993510"/>
            <a:ext cx="29695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частина природи</a:t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2565561" y="7701857"/>
            <a:ext cx="23811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+ родинне МИ</a:t>
            </a:r>
            <a:endParaRPr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5493" y="7738524"/>
            <a:ext cx="3593941" cy="217702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2565561" y="8394913"/>
            <a:ext cx="31332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хочу, можу та буду!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CEB">
                <a:alpha val="46666"/>
              </a:srgbClr>
            </a:gs>
            <a:gs pos="24000">
              <a:srgbClr val="26E6FA">
                <a:alpha val="71764"/>
              </a:srgbClr>
            </a:gs>
            <a:gs pos="78000">
              <a:srgbClr val="FFFF00">
                <a:alpha val="27843"/>
              </a:srgbClr>
            </a:gs>
            <a:gs pos="88000">
              <a:srgbClr val="F4F76D">
                <a:alpha val="58823"/>
              </a:srgbClr>
            </a:gs>
            <a:gs pos="100000">
              <a:srgbClr val="F9FBB9">
                <a:alpha val="60784"/>
              </a:srgbClr>
            </a:gs>
          </a:gsLst>
          <a:lin ang="1800000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ctrTitle"/>
          </p:nvPr>
        </p:nvSpPr>
        <p:spPr>
          <a:xfrm>
            <a:off x="3449474" y="414033"/>
            <a:ext cx="3408526" cy="136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Загальнолюдські цінності не є вродженими, вони набуваються в процесі виховання.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-531146" y="-319830"/>
            <a:ext cx="4439478" cy="447775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/>
          <p:nvPr/>
        </p:nvSpPr>
        <p:spPr>
          <a:xfrm rot="-364867">
            <a:off x="267056" y="844718"/>
            <a:ext cx="3325938" cy="1323439"/>
          </a:xfrm>
          <a:prstGeom prst="rect">
            <a:avLst/>
          </a:prstGeom>
          <a:noFill/>
          <a:ln>
            <a:noFill/>
          </a:ln>
          <a:effectLst>
            <a:outerShdw blurRad="50800" algn="l" rotWithShape="0">
              <a:srgbClr val="000000">
                <a:alpha val="36862"/>
              </a:srgbClr>
            </a:outerShdw>
            <a:reflection stA="45000" endPos="0" dist="38100" dir="5400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ВИХОВАННЯ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ЦІННОСТЯХ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980661" y="3885670"/>
            <a:ext cx="5625674" cy="1063868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195537" y="3542973"/>
            <a:ext cx="5513922" cy="1063868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206314" y="5473783"/>
            <a:ext cx="2049432" cy="46172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2369755" y="5494436"/>
            <a:ext cx="2279792" cy="440979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4794690" y="5502962"/>
            <a:ext cx="1978556" cy="461729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2413694" y="6092136"/>
            <a:ext cx="2235852" cy="3248148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256370" y="6092136"/>
            <a:ext cx="2049433" cy="32481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4F76D"/>
              </a:gs>
              <a:gs pos="27000">
                <a:srgbClr val="FFFF00"/>
              </a:gs>
              <a:gs pos="77000">
                <a:srgbClr val="FCFD5D"/>
              </a:gs>
              <a:gs pos="100000">
                <a:srgbClr val="F9FBB9"/>
              </a:gs>
            </a:gsLst>
            <a:lin ang="27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4726516" y="6115994"/>
            <a:ext cx="2032318" cy="3224290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"/>
          <p:cNvPicPr preferRelativeResize="0"/>
          <p:nvPr/>
        </p:nvPicPr>
        <p:blipFill rotWithShape="1">
          <a:blip r:embed="rId4">
            <a:alphaModFix/>
          </a:blip>
          <a:srcRect l="36429" t="2389" r="30981" b="58616"/>
          <a:stretch/>
        </p:blipFill>
        <p:spPr>
          <a:xfrm>
            <a:off x="803443" y="4870560"/>
            <a:ext cx="784188" cy="65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4">
            <a:alphaModFix/>
          </a:blip>
          <a:srcRect l="70288" b="58199"/>
          <a:stretch/>
        </p:blipFill>
        <p:spPr>
          <a:xfrm>
            <a:off x="3214867" y="4877509"/>
            <a:ext cx="699382" cy="6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>
            <a:off x="120497" y="5451791"/>
            <a:ext cx="22210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Особистість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741450" y="5449217"/>
            <a:ext cx="13676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Патріот</a:t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923796" y="5484092"/>
            <a:ext cx="17203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Інноватор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82036" y="6218511"/>
            <a:ext cx="223682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Цілісна особистість, усебічно розвивена,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здатна критично мислити</a:t>
            </a:r>
            <a:endParaRPr sz="1800" b="1" i="0" u="none" strike="noStrike" cap="none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18076" y="7871108"/>
            <a:ext cx="3593941" cy="217702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/>
          <p:nvPr/>
        </p:nvSpPr>
        <p:spPr>
          <a:xfrm>
            <a:off x="3752745" y="1774730"/>
            <a:ext cx="1495116" cy="1308397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3905145" y="1927130"/>
            <a:ext cx="1495116" cy="1308397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2745" y="2029088"/>
            <a:ext cx="1308397" cy="130839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 txBox="1"/>
          <p:nvPr/>
        </p:nvSpPr>
        <p:spPr>
          <a:xfrm>
            <a:off x="5400261" y="2340602"/>
            <a:ext cx="1511131" cy="963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uk-UA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Посібник МОН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uk-UA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«Ціннісні орієнтири»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2402601" y="6130837"/>
            <a:ext cx="2323914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Патріот, з активною позицією, який діє згідно з морально- етичними принципами, здатний приймати відповідні рішення, поважає гідність і права людини.</a:t>
            </a:r>
            <a:endParaRPr sz="1800" b="1" i="0" u="none" strike="noStrike" cap="none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4757436" y="6200963"/>
            <a:ext cx="2077711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Інноватор здатний змінювати навколишній світ, розвивати економіку, крнкурувати на ринку праці, вчитися впродовж життя.</a:t>
            </a:r>
            <a:endParaRPr sz="1800" b="1" i="0" u="none" strike="noStrike" cap="none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4">
            <a:alphaModFix/>
          </a:blip>
          <a:srcRect l="37053" t="58634" r="33917" b="3971"/>
          <a:stretch/>
        </p:blipFill>
        <p:spPr>
          <a:xfrm>
            <a:off x="5386283" y="4953508"/>
            <a:ext cx="692671" cy="59892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/>
          <p:nvPr/>
        </p:nvSpPr>
        <p:spPr>
          <a:xfrm>
            <a:off x="803443" y="3722965"/>
            <a:ext cx="5955390" cy="1063868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7">
            <a:alphaModFix/>
          </a:blip>
          <a:srcRect l="720" t="56181" r="65525" b="17770"/>
          <a:stretch/>
        </p:blipFill>
        <p:spPr>
          <a:xfrm>
            <a:off x="-91341" y="3002559"/>
            <a:ext cx="2314956" cy="178625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/>
          <p:cNvSpPr txBox="1"/>
          <p:nvPr/>
        </p:nvSpPr>
        <p:spPr>
          <a:xfrm>
            <a:off x="1680236" y="3798887"/>
            <a:ext cx="4826581" cy="72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500"/>
              <a:buFont typeface="Arial"/>
              <a:buNone/>
            </a:pPr>
            <a:r>
              <a:rPr lang="uk-UA" sz="28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ВИПУСКНИК </a:t>
            </a:r>
            <a:r>
              <a:rPr lang="uk-UA" sz="2800" dirty="0">
                <a:solidFill>
                  <a:srgbClr val="2F5496"/>
                </a:solidFill>
              </a:rPr>
              <a:t>ВПУ № 3</a:t>
            </a:r>
            <a:r>
              <a:rPr lang="en-US" sz="2800" dirty="0">
                <a:solidFill>
                  <a:srgbClr val="2F5496"/>
                </a:solidFill>
              </a:rPr>
              <a:t>3</a:t>
            </a:r>
            <a:r>
              <a:rPr lang="uk-UA" sz="28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CEB">
                <a:alpha val="46666"/>
              </a:srgbClr>
            </a:gs>
            <a:gs pos="24000">
              <a:srgbClr val="26E6FA">
                <a:alpha val="71764"/>
              </a:srgbClr>
            </a:gs>
            <a:gs pos="78000">
              <a:srgbClr val="FFFF00">
                <a:alpha val="27843"/>
              </a:srgbClr>
            </a:gs>
            <a:gs pos="88000">
              <a:srgbClr val="F4F76D">
                <a:alpha val="58823"/>
              </a:srgbClr>
            </a:gs>
            <a:gs pos="100000">
              <a:srgbClr val="F9FBB9">
                <a:alpha val="60784"/>
              </a:srgbClr>
            </a:gs>
          </a:gsLst>
          <a:lin ang="1800000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ctrTitle"/>
          </p:nvPr>
        </p:nvSpPr>
        <p:spPr>
          <a:xfrm>
            <a:off x="3449474" y="290670"/>
            <a:ext cx="3408526" cy="242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uk-UA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Цінності є фундаментом освіти та умовою формування людини та суспільства, які у своїй як професійній так і повсякденній діяльності зважують морально-етичний та публічний інтереси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-531146" y="-319830"/>
            <a:ext cx="4439478" cy="447775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/>
          <p:nvPr/>
        </p:nvSpPr>
        <p:spPr>
          <a:xfrm rot="-364867">
            <a:off x="267056" y="844718"/>
            <a:ext cx="3325938" cy="1323439"/>
          </a:xfrm>
          <a:prstGeom prst="rect">
            <a:avLst/>
          </a:prstGeom>
          <a:noFill/>
          <a:ln>
            <a:noFill/>
          </a:ln>
          <a:effectLst>
            <a:outerShdw blurRad="50800" algn="l" rotWithShape="0">
              <a:srgbClr val="000000">
                <a:alpha val="36862"/>
              </a:srgbClr>
            </a:outerShdw>
            <a:reflection stA="45000" endPos="0" dist="38100" dir="5400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ВИХОВАННЯ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ЦІННОСТЯХ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18076" y="7871108"/>
            <a:ext cx="3593941" cy="217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4159" y="2399161"/>
            <a:ext cx="2351781" cy="199901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grpSp>
        <p:nvGrpSpPr>
          <p:cNvPr id="152" name="Google Shape;152;p3"/>
          <p:cNvGrpSpPr/>
          <p:nvPr/>
        </p:nvGrpSpPr>
        <p:grpSpPr>
          <a:xfrm>
            <a:off x="37447" y="3737782"/>
            <a:ext cx="7124113" cy="5460452"/>
            <a:chOff x="37447" y="3737782"/>
            <a:chExt cx="7124113" cy="5460452"/>
          </a:xfrm>
        </p:grpSpPr>
        <p:sp>
          <p:nvSpPr>
            <p:cNvPr id="153" name="Google Shape;153;p3"/>
            <p:cNvSpPr/>
            <p:nvPr/>
          </p:nvSpPr>
          <p:spPr>
            <a:xfrm>
              <a:off x="545308" y="5327882"/>
              <a:ext cx="5261113" cy="1507014"/>
            </a:xfrm>
            <a:prstGeom prst="wedgeRectCallout">
              <a:avLst>
                <a:gd name="adj1" fmla="val -36030"/>
                <a:gd name="adj2" fmla="val 85538"/>
              </a:avLst>
            </a:prstGeom>
            <a:noFill/>
            <a:ln w="38100" cap="flat" cmpd="sng">
              <a:solidFill>
                <a:srgbClr val="002060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820751" y="5872039"/>
              <a:ext cx="4749096" cy="914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lang="uk-UA" sz="2800" b="1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СУЧАСНОЇ УКРАЇНСЬКОЇ </a:t>
              </a:r>
              <a:r>
                <a:rPr lang="uk-UA" sz="2800" b="1" dirty="0" smtClean="0">
                  <a:solidFill>
                    <a:srgbClr val="FF0000"/>
                  </a:solidFill>
                </a:rPr>
                <a:t> </a:t>
              </a:r>
              <a:r>
                <a:rPr lang="uk-UA" sz="2800" b="1" dirty="0" smtClean="0">
                  <a:solidFill>
                    <a:srgbClr val="FF0000"/>
                  </a:solidFill>
                </a:rPr>
                <a:t>освіти</a:t>
              </a:r>
              <a:endParaRPr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 rot="-5400000">
              <a:off x="5621043" y="5458881"/>
              <a:ext cx="1999013" cy="46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ПАТРІОТИЗМ</a:t>
              </a:r>
              <a:endParaRPr sz="1950" b="1" i="0" u="none" strike="noStrike" cap="none">
                <a:solidFill>
                  <a:srgbClr val="C55A1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5197426" y="7412959"/>
              <a:ext cx="1964134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ТУРБОТА</a:t>
              </a:r>
              <a:endParaRPr sz="195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218040" y="4805155"/>
              <a:ext cx="2376266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FFC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ТОЛЕРАНТНІСТЬ</a:t>
              </a:r>
              <a:endParaRPr sz="1950" b="1" i="0" u="none" strike="noStrike" cap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1411496" y="7245476"/>
              <a:ext cx="2893448" cy="718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92D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КУЛЬТУРНЕ РІЗНОМАНІТТЯ</a:t>
              </a:r>
              <a:endParaRPr sz="1950" b="1" i="0" u="none" strike="noStrike" cap="none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3208411" y="6972587"/>
              <a:ext cx="3306346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1C9A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СПРАВЕДЛИВІСТЬ</a:t>
              </a:r>
              <a:endParaRPr sz="1950" b="1" i="0" u="none" strike="noStrike" cap="none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1660156" y="3737782"/>
              <a:ext cx="2924473" cy="618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1C9A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ВЕРХОВЕНСТВО ПРАВА</a:t>
              </a:r>
              <a:endParaRPr sz="1950" b="1" i="0" u="none" strike="noStrike" cap="none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972050" y="4323972"/>
              <a:ext cx="1782452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ЧЕСНІСТЬ</a:t>
              </a:r>
              <a:endParaRPr sz="195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4431788" y="4837439"/>
              <a:ext cx="1864873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1C9A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E01C9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РІВНІСТЬ</a:t>
              </a:r>
              <a:endParaRPr sz="1950" b="1" i="0" u="none" strike="noStrike" cap="none">
                <a:solidFill>
                  <a:srgbClr val="E01C9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3" name="Google Shape;163;p3"/>
            <p:cNvSpPr txBox="1"/>
            <p:nvPr/>
          </p:nvSpPr>
          <p:spPr>
            <a:xfrm rot="-5400000">
              <a:off x="5284413" y="6342324"/>
              <a:ext cx="1633285" cy="423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ДОВІРА</a:t>
              </a:r>
              <a:endParaRPr sz="195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820751" y="4734560"/>
              <a:ext cx="4749095" cy="1280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600"/>
                <a:buFont typeface="Arial"/>
                <a:buNone/>
              </a:pPr>
              <a:r>
                <a:rPr lang="uk-UA" sz="36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ЦІННІСНІ ОРІЄНТИРИ</a:t>
              </a:r>
              <a:endParaRPr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3016794" y="4952361"/>
              <a:ext cx="1782452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ГІДНІСТЬ</a:t>
              </a:r>
              <a:endParaRPr sz="195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2720005" y="4568555"/>
              <a:ext cx="1964134" cy="4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ЛІДЕРСТВО</a:t>
              </a:r>
              <a:endParaRPr sz="195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7" name="Google Shape;167;p3"/>
            <p:cNvSpPr txBox="1"/>
            <p:nvPr/>
          </p:nvSpPr>
          <p:spPr>
            <a:xfrm>
              <a:off x="3706976" y="7685848"/>
              <a:ext cx="2980900" cy="718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СОЦІАЛЬНА ВІДПОВІДАЛЬНІСТЬ</a:t>
              </a:r>
              <a:endParaRPr sz="195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8" name="Google Shape;168;p3"/>
            <p:cNvSpPr txBox="1"/>
            <p:nvPr/>
          </p:nvSpPr>
          <p:spPr>
            <a:xfrm rot="-5400000">
              <a:off x="-567559" y="5422950"/>
              <a:ext cx="1633285" cy="423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СВОБОДА</a:t>
              </a:r>
              <a:endParaRPr sz="195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9" name="Google Shape;169;p3"/>
            <p:cNvSpPr txBox="1"/>
            <p:nvPr/>
          </p:nvSpPr>
          <p:spPr>
            <a:xfrm>
              <a:off x="2267540" y="8479717"/>
              <a:ext cx="3212115" cy="718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1950"/>
                <a:buFont typeface="Arial"/>
                <a:buNone/>
              </a:pPr>
              <a:r>
                <a:rPr lang="uk-UA" sz="1950" b="1" i="0" u="none" strike="noStrike" cap="none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ЕКОЛОГІЧНО-ЕТИЧНА ЦІННІСТЬ</a:t>
              </a:r>
              <a:endParaRPr sz="1950" b="1" i="0" u="none" strike="noStrike" cap="none">
                <a:solidFill>
                  <a:srgbClr val="C55A1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3122393" y="4108579"/>
              <a:ext cx="3435019" cy="880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37125" rIns="74275" bIns="37125" anchor="t" anchorCtr="0">
              <a:norm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Noto Sans Symbols"/>
                <a:buNone/>
              </a:pPr>
              <a:r>
                <a:rPr lang="uk-UA" sz="2000" b="1" i="0" u="none" strike="noStrike" cap="none">
                  <a:solidFill>
                    <a:srgbClr val="00206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НЕТЕРПИМІСТЬ ДО КОРУПЦІЇ</a:t>
              </a:r>
              <a:endParaRPr sz="20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218</Words>
  <Application>Microsoft Office PowerPoint</Application>
  <PresentationFormat>Лист A4 (210x297 мм)</PresentationFormat>
  <Paragraphs>43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Book Antiqua</vt:lpstr>
      <vt:lpstr>Comic Sans MS</vt:lpstr>
      <vt:lpstr>Noto Sans Symbols</vt:lpstr>
      <vt:lpstr>Тема Office</vt:lpstr>
      <vt:lpstr>У новій українській школі виховний процес є невід’ємною складовою освітнього процесу і ґрунтується на загальнолюдських цінностях, культурних цінностях Українського народу, цінностях громадянського (вільного демократичного) суспільства, принципах верховенства прав і свобод людини і громадянина, принципах, визначених Законом України «Про освіту».</vt:lpstr>
      <vt:lpstr>Загальнолюдські цінності не є вродженими, вони набуваються в процесі виховання.</vt:lpstr>
      <vt:lpstr>Цінності є фундаментом освіти та умовою формування людини та суспільства, які у своїй як професійній так і повсякденній діяльності зважують морально-етичний та публічний інтереси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новій українській школі виховний процес є невід’ємною складовою освітнього процесу і ґрунтується на загальнолюдських цінностях, культурних цінностях Українського народу, цінностях громадянського (вільного демократичного) суспільства, принципах верховенства прав і свобод людини і громадянина, принципах, визначених Законом України «Про освіту».</dc:title>
  <dc:creator>Дмитрий</dc:creator>
  <cp:lastModifiedBy>Lenovo</cp:lastModifiedBy>
  <cp:revision>2</cp:revision>
  <dcterms:created xsi:type="dcterms:W3CDTF">2021-09-08T15:13:42Z</dcterms:created>
  <dcterms:modified xsi:type="dcterms:W3CDTF">2021-12-20T11:31:04Z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1467849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