
<file path=[Content_Types].xml><?xml version="1.0" encoding="utf-8"?>
<Types xmlns="http://schemas.openxmlformats.org/package/2006/content-types"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binary" PartName="/ppt/metadata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Default ContentType="application/x-fontdata" Extension="fntdata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6858000" cy="9906000" type="A4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Book Antiqua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Yg+E5ThqCkQ9sMspceAOQEYgO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>
          <a:gsLst>
            <a:gs pos="0">
              <a:srgbClr val="00ACEB">
                <a:alpha val="46666"/>
              </a:srgbClr>
            </a:gs>
            <a:gs pos="24000">
              <a:srgbClr val="26E6FA">
                <a:alpha val="71764"/>
              </a:srgbClr>
            </a:gs>
            <a:gs pos="78000">
              <a:srgbClr val="FFFF00">
                <a:alpha val="27843"/>
              </a:srgbClr>
            </a:gs>
            <a:gs pos="88000">
              <a:srgbClr val="F4F76D">
                <a:alpha val="58823"/>
              </a:srgbClr>
            </a:gs>
            <a:gs pos="100000">
              <a:srgbClr val="F9FBB9">
                <a:alpha val="60784"/>
              </a:srgbClr>
            </a:gs>
          </a:gsLst>
          <a:lin ang="180000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>
            <a:spLocks noGrp="1"/>
          </p:cNvSpPr>
          <p:nvPr>
            <p:ph type="ctrTitle"/>
          </p:nvPr>
        </p:nvSpPr>
        <p:spPr>
          <a:xfrm>
            <a:off x="3449474" y="353059"/>
            <a:ext cx="3408526" cy="275733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Національно-патріотичне виховання </a:t>
            </a:r>
            <a:r>
              <a:rPr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– один із головних векторів діяльності всього українського суспільства.</a:t>
            </a:r>
            <a:br>
              <a:rPr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Стратегічні підходи до національно-патріотичного виховання дітей та молоді в системі освіти </a:t>
            </a:r>
            <a:r>
              <a:rPr b="1"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визначено</a:t>
            </a:r>
            <a:r>
              <a:rPr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-531146" y="-319830"/>
            <a:ext cx="4439478" cy="44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 rot="-364867">
            <a:off x="267056" y="675441"/>
            <a:ext cx="3325938" cy="1661993"/>
          </a:xfrm>
          <a:prstGeom prst="rect">
            <a:avLst/>
          </a:prstGeom>
          <a:noFill/>
          <a:ln>
            <a:noFill/>
          </a:ln>
          <a:effectLst>
            <a:outerShdw algn="l" blurRad="50800" rotWithShape="0">
              <a:srgbClr val="000000">
                <a:alpha val="36862"/>
              </a:srgbClr>
            </a:outerShdw>
            <a:reflection algn="bl" dir="5400000" dist="38100" endPos="0" rotWithShape="0" stA="45000" sy="-100000"/>
          </a:effectLst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3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НАЦІОНАЛЬНО-ПАТРІОТИЧНЕ ВИХОВАННЯ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604831" y="3011271"/>
            <a:ext cx="6155635" cy="381533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-342900" lvl="0" marL="3429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b="0" cap="none" i="0" lang="uk-UA" strike="noStrike" sz="2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Указом Президента України від 18.05.2019 №286/219 «Про Стратегію національно-патріотичного виховання»;</a:t>
            </a:r>
            <a:endParaRPr/>
          </a:p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cap="none" i="0" lang="uk-UA" strike="noStrike" sz="1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indent="-342900" lvl="0" marL="3429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b="0" cap="none" i="0" lang="uk-UA" strike="noStrike" sz="2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Постановою Кабінету Міністрів України від 09.10.2020 №932 «Про затвердження плану дій щодо реалізації Стратегії національно-патріотичного виховання на 2020-2025 роки»;</a:t>
            </a:r>
            <a:endParaRPr/>
          </a:p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cap="none" i="0" lang="uk-UA" strike="noStrike" sz="1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algn="just" indent="-342900" lvl="0" marL="3429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-"/>
            </a:pPr>
            <a:r>
              <a:rPr b="0" cap="none" i="0" lang="uk-UA" strike="noStrike" sz="2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Постановою Кабінету Міністрів України від 30.06.2021 №673 затверджено «Державну цільову соціальну програму національно-патріотичного виховання на період до 2025 року»</a:t>
            </a:r>
            <a:endParaRPr/>
          </a:p>
        </p:txBody>
      </p:sp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 b="185" r="-39"/>
          <a:stretch/>
        </p:blipFill>
        <p:spPr>
          <a:xfrm>
            <a:off x="94684" y="3225683"/>
            <a:ext cx="808310" cy="82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/>
          <p:cNvPicPr preferRelativeResize="0"/>
          <p:nvPr/>
        </p:nvPicPr>
        <p:blipFill rotWithShape="1">
          <a:blip r:embed="rId5">
            <a:alphaModFix/>
          </a:blip>
          <a:srcRect b="95" r="-32"/>
          <a:stretch/>
        </p:blipFill>
        <p:spPr>
          <a:xfrm>
            <a:off x="97534" y="4302362"/>
            <a:ext cx="832903" cy="80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/>
          <p:cNvPicPr preferRelativeResize="0"/>
          <p:nvPr/>
        </p:nvPicPr>
        <p:blipFill rotWithShape="1">
          <a:blip r:embed="rId6">
            <a:alphaModFix/>
          </a:blip>
          <a:srcRect b="45" r="-139"/>
          <a:stretch/>
        </p:blipFill>
        <p:spPr>
          <a:xfrm>
            <a:off x="97534" y="5590838"/>
            <a:ext cx="832903" cy="7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4283" y="6532595"/>
            <a:ext cx="3463480" cy="200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"/>
          <p:cNvSpPr/>
          <p:nvPr/>
        </p:nvSpPr>
        <p:spPr>
          <a:xfrm>
            <a:off x="4926490" y="7737016"/>
            <a:ext cx="1313180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24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патріот</a:t>
            </a: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4652883" y="6991292"/>
            <a:ext cx="2031326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24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громадянин</a:t>
            </a: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4578278" y="6575794"/>
            <a:ext cx="461850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3600" u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Я</a:t>
            </a:r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4752988" y="7413851"/>
            <a:ext cx="461850" cy="61555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3400" u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Я</a:t>
            </a:r>
            <a:endParaRPr/>
          </a:p>
        </p:txBody>
      </p:sp>
      <p:sp>
        <p:nvSpPr>
          <p:cNvPr id="187" name="Google Shape;187;p4"/>
          <p:cNvSpPr/>
          <p:nvPr/>
        </p:nvSpPr>
        <p:spPr>
          <a:xfrm rot="10800000">
            <a:off x="3086596" y="6966672"/>
            <a:ext cx="1244235" cy="433476"/>
          </a:xfrm>
          <a:prstGeom prst="stripedRightArrow">
            <a:avLst>
              <a:gd fmla="val 43885" name="adj1"/>
              <a:gd fmla="val 98915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/>
          <p:nvPr/>
        </p:nvSpPr>
        <p:spPr>
          <a:xfrm rot="9180841">
            <a:off x="3566096" y="7952764"/>
            <a:ext cx="1145307" cy="433476"/>
          </a:xfrm>
          <a:prstGeom prst="stripedRightArrow">
            <a:avLst>
              <a:gd fmla="val 43885" name="adj1"/>
              <a:gd fmla="val 98915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/>
          <p:nvPr/>
        </p:nvSpPr>
        <p:spPr>
          <a:xfrm rot="7934524">
            <a:off x="4095688" y="8355875"/>
            <a:ext cx="906667" cy="433476"/>
          </a:xfrm>
          <a:prstGeom prst="stripedRightArrow">
            <a:avLst>
              <a:gd fmla="val 43885" name="adj1"/>
              <a:gd fmla="val 98915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"/>
          <p:cNvSpPr/>
          <p:nvPr/>
        </p:nvSpPr>
        <p:spPr>
          <a:xfrm rot="7695181">
            <a:off x="4702579" y="8638197"/>
            <a:ext cx="721440" cy="433476"/>
          </a:xfrm>
          <a:prstGeom prst="stripedRightArrow">
            <a:avLst>
              <a:gd fmla="val 43885" name="adj1"/>
              <a:gd fmla="val 98915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94684" y="6938420"/>
            <a:ext cx="2744465" cy="51043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188380" y="7510792"/>
            <a:ext cx="3024080" cy="65970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1539189" y="8240124"/>
            <a:ext cx="2049432" cy="46172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2082540" y="8794122"/>
            <a:ext cx="2049432" cy="46172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3160749" y="9383037"/>
            <a:ext cx="2049432" cy="46172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5386720" y="8794122"/>
            <a:ext cx="1376446" cy="100600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/>
          <p:nvPr/>
        </p:nvSpPr>
        <p:spPr>
          <a:xfrm rot="4137629">
            <a:off x="5714479" y="8343959"/>
            <a:ext cx="487860" cy="433476"/>
          </a:xfrm>
          <a:prstGeom prst="stripedRightArrow">
            <a:avLst>
              <a:gd fmla="val 28084" name="adj1"/>
              <a:gd fmla="val 59183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63141" y="6894853"/>
            <a:ext cx="2716310" cy="55399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Знаю історію, культуру 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і традиції своєї країни</a:t>
            </a:r>
            <a:endParaRPr/>
          </a:p>
        </p:txBody>
      </p:sp>
      <p:sp>
        <p:nvSpPr>
          <p:cNvPr id="199" name="Google Shape;199;p4"/>
          <p:cNvSpPr/>
          <p:nvPr/>
        </p:nvSpPr>
        <p:spPr>
          <a:xfrm>
            <a:off x="264677" y="7443237"/>
            <a:ext cx="2901627" cy="7848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Дотримуюсь духовних,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правових, загальнолюдських законів</a:t>
            </a:r>
            <a:endParaRPr/>
          </a:p>
        </p:txBody>
      </p:sp>
      <p:sp>
        <p:nvSpPr>
          <p:cNvPr id="200" name="Google Shape;200;p4"/>
          <p:cNvSpPr/>
          <p:nvPr/>
        </p:nvSpPr>
        <p:spPr>
          <a:xfrm>
            <a:off x="1202225" y="8168959"/>
            <a:ext cx="2716310" cy="55399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Люблю свою 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Батьківщину і народ</a:t>
            </a:r>
            <a:endParaRPr b="1" cap="none" i="0" strike="noStrike" sz="1500" u="non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1" name="Google Shape;201;p4"/>
          <p:cNvSpPr/>
          <p:nvPr/>
        </p:nvSpPr>
        <p:spPr>
          <a:xfrm rot="9772378">
            <a:off x="3149288" y="7471158"/>
            <a:ext cx="1244235" cy="433476"/>
          </a:xfrm>
          <a:prstGeom prst="stripedRightArrow">
            <a:avLst>
              <a:gd fmla="val 43885" name="adj1"/>
              <a:gd fmla="val 98915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418076" y="7871108"/>
            <a:ext cx="3593941" cy="217702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"/>
          <p:cNvSpPr/>
          <p:nvPr/>
        </p:nvSpPr>
        <p:spPr>
          <a:xfrm>
            <a:off x="2846492" y="9309858"/>
            <a:ext cx="2716310" cy="55399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Люблю й захищаю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рідну природу</a:t>
            </a:r>
            <a:endParaRPr b="1" cap="none" i="0" strike="noStrike" sz="1500" u="non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5275096" y="8879895"/>
            <a:ext cx="1550310" cy="7848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Володію культурою мовлення</a:t>
            </a: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1740016" y="8719271"/>
            <a:ext cx="2716310" cy="55399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Духовно та фізично здоровий</a:t>
            </a: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2358536" y="6493574"/>
            <a:ext cx="1741057" cy="33905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2472541" y="6463422"/>
            <a:ext cx="1550310" cy="3231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15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Творчо мислю</a:t>
            </a:r>
            <a:endParaRPr/>
          </a:p>
        </p:txBody>
      </p:sp>
      <p:sp>
        <p:nvSpPr>
          <p:cNvPr id="208" name="Google Shape;208;p4"/>
          <p:cNvSpPr/>
          <p:nvPr/>
        </p:nvSpPr>
        <p:spPr>
          <a:xfrm rot="-9798094">
            <a:off x="4085863" y="6443994"/>
            <a:ext cx="487860" cy="433476"/>
          </a:xfrm>
          <a:prstGeom prst="stripedRightArrow">
            <a:avLst>
              <a:gd fmla="val 28084" name="adj1"/>
              <a:gd fmla="val 59183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>
          <a:gsLst>
            <a:gs pos="0">
              <a:srgbClr val="00ACEB">
                <a:alpha val="46666"/>
              </a:srgbClr>
            </a:gs>
            <a:gs pos="24000">
              <a:srgbClr val="26E6FA">
                <a:alpha val="71764"/>
              </a:srgbClr>
            </a:gs>
            <a:gs pos="78000">
              <a:srgbClr val="FFFF00">
                <a:alpha val="27843"/>
              </a:srgbClr>
            </a:gs>
            <a:gs pos="88000">
              <a:srgbClr val="F4F76D">
                <a:alpha val="58823"/>
              </a:srgbClr>
            </a:gs>
            <a:gs pos="100000">
              <a:srgbClr val="F9FBB9">
                <a:alpha val="60784"/>
              </a:srgbClr>
            </a:gs>
          </a:gsLst>
          <a:lin ang="1800000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-531146" y="-319830"/>
            <a:ext cx="4439478" cy="44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"/>
          <p:cNvSpPr/>
          <p:nvPr/>
        </p:nvSpPr>
        <p:spPr>
          <a:xfrm rot="-364867">
            <a:off x="267056" y="675441"/>
            <a:ext cx="3325938" cy="1661993"/>
          </a:xfrm>
          <a:prstGeom prst="rect">
            <a:avLst/>
          </a:prstGeom>
          <a:noFill/>
          <a:ln>
            <a:noFill/>
          </a:ln>
          <a:effectLst>
            <a:outerShdw algn="l" blurRad="50800" rotWithShape="0">
              <a:srgbClr val="000000">
                <a:alpha val="36862"/>
              </a:srgbClr>
            </a:outerShdw>
            <a:reflection algn="bl" dir="5400000" dist="38100" endPos="0" rotWithShape="0" stA="45000" sy="-100000"/>
          </a:effectLst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3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НАЦІОНАЛЬНО-ПАТРІОТИЧНЕ ВИХОВАННЯ</a:t>
            </a:r>
            <a:endParaRPr/>
          </a:p>
        </p:txBody>
      </p:sp>
      <p:sp>
        <p:nvSpPr>
          <p:cNvPr id="215" name="Google Shape;215;p5"/>
          <p:cNvSpPr txBox="1"/>
          <p:nvPr/>
        </p:nvSpPr>
        <p:spPr>
          <a:xfrm>
            <a:off x="3078203" y="5082181"/>
            <a:ext cx="3699476" cy="885548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ook Antiqua"/>
              <a:buNone/>
            </a:pPr>
            <a:r>
              <a:rPr b="0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забезпечення державою системи патріотичного виховання;</a:t>
            </a:r>
            <a:endParaRPr/>
          </a:p>
        </p:txBody>
      </p:sp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8441" y="593578"/>
            <a:ext cx="3463480" cy="2001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5"/>
          <p:cNvGrpSpPr/>
          <p:nvPr/>
        </p:nvGrpSpPr>
        <p:grpSpPr>
          <a:xfrm>
            <a:off x="4244735" y="605322"/>
            <a:ext cx="2105931" cy="1622887"/>
            <a:chOff x="4578278" y="6575794"/>
            <a:chExt cx="2105931" cy="1622887"/>
          </a:xfrm>
        </p:grpSpPr>
        <p:sp>
          <p:nvSpPr>
            <p:cNvPr id="218" name="Google Shape;218;p5"/>
            <p:cNvSpPr/>
            <p:nvPr/>
          </p:nvSpPr>
          <p:spPr>
            <a:xfrm>
              <a:off x="4926490" y="7737016"/>
              <a:ext cx="13131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cap="none" i="0" lang="uk-UA" strike="noStrike" sz="2400" u="none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патріот</a:t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4652883" y="6991292"/>
              <a:ext cx="20313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cap="none" i="0" lang="uk-UA" strike="noStrike" sz="2400" u="none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громадянин</a:t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4578278" y="6575794"/>
              <a:ext cx="4618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cap="none" i="0" lang="uk-UA" strike="noStrike" sz="3600" u="none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Я</a:t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4752988" y="7413851"/>
              <a:ext cx="461850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cap="none" i="0" lang="uk-UA" strike="noStrike" sz="3400" u="none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Я</a:t>
              </a:r>
              <a:endParaRPr/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701428" y="5089474"/>
            <a:ext cx="2225185" cy="5072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635414" y="5108663"/>
            <a:ext cx="2140327" cy="4001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ДЕРЖАВНИЙ:</a:t>
            </a:r>
            <a:endParaRPr/>
          </a:p>
        </p:txBody>
      </p:sp>
      <p:grpSp>
        <p:nvGrpSpPr>
          <p:cNvPr id="224" name="Google Shape;224;p5"/>
          <p:cNvGrpSpPr/>
          <p:nvPr/>
        </p:nvGrpSpPr>
        <p:grpSpPr>
          <a:xfrm>
            <a:off x="564521" y="3148316"/>
            <a:ext cx="6210194" cy="1647106"/>
            <a:chOff x="564521" y="3542973"/>
            <a:chExt cx="6210194" cy="1286215"/>
          </a:xfrm>
        </p:grpSpPr>
        <p:sp>
          <p:nvSpPr>
            <p:cNvPr id="225" name="Google Shape;225;p5"/>
            <p:cNvSpPr/>
            <p:nvPr/>
          </p:nvSpPr>
          <p:spPr>
            <a:xfrm rot="10800000">
              <a:off x="564521" y="3723014"/>
              <a:ext cx="6210194" cy="969046"/>
            </a:xfrm>
            <a:prstGeom prst="homePlate">
              <a:avLst>
                <a:gd fmla="val 50000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rot="10800000">
              <a:off x="899157" y="3885670"/>
              <a:ext cx="5707177" cy="943518"/>
            </a:xfrm>
            <a:prstGeom prst="homePlate">
              <a:avLst>
                <a:gd fmla="val 50000" name="adj"/>
              </a:avLst>
            </a:prstGeom>
            <a:noFill/>
            <a:ln cap="flat" cmpd="sng" w="38100">
              <a:solidFill>
                <a:srgbClr val="FFC000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10800000">
              <a:off x="899160" y="3542973"/>
              <a:ext cx="5810299" cy="1063868"/>
            </a:xfrm>
            <a:prstGeom prst="homePlate">
              <a:avLst>
                <a:gd fmla="val 50000" name="adj"/>
              </a:avLst>
            </a:prstGeom>
            <a:noFill/>
            <a:ln cap="flat" cmpd="sng" w="38100">
              <a:solidFill>
                <a:srgbClr val="FFFF00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1338715" y="3924507"/>
              <a:ext cx="5217543" cy="720558"/>
            </a:xfrm>
            <a:prstGeom prst="rect">
              <a:avLst/>
            </a:prstGeom>
            <a:noFill/>
            <a:ln>
              <a:noFill/>
            </a:ln>
          </p:spPr>
          <p:txBody>
            <a:bodyPr anchor="b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3400"/>
                <a:buFont typeface="Arial"/>
                <a:buNone/>
              </a:pPr>
              <a:r>
                <a:rPr b="0" cap="none" i="0" lang="uk-UA" strike="noStrike" sz="3400" u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ОСНОВНІ НАПРЯМИ </a:t>
              </a:r>
              <a:endParaRPr/>
            </a:p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3400"/>
                <a:buFont typeface="Arial"/>
                <a:buNone/>
              </a:pPr>
              <a:r>
                <a:rPr b="0" cap="none" i="0" lang="uk-UA" strike="noStrike" sz="3400" u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ПАТРІОТИЧНОГО ВИХОВАННЯ</a:t>
              </a:r>
              <a:endParaRPr b="0" cap="none" i="0" strike="noStrike" sz="3400" u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9" name="Google Shape;229;p5"/>
          <p:cNvPicPr preferRelativeResize="0"/>
          <p:nvPr/>
        </p:nvPicPr>
        <p:blipFill rotWithShape="1">
          <a:blip r:embed="rId5">
            <a:alphaModFix/>
          </a:blip>
          <a:srcRect b="56972" l="36429" r="30981" t="2484"/>
          <a:stretch/>
        </p:blipFill>
        <p:spPr>
          <a:xfrm>
            <a:off x="0" y="5013834"/>
            <a:ext cx="784188" cy="65763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"/>
          <p:cNvSpPr/>
          <p:nvPr/>
        </p:nvSpPr>
        <p:spPr>
          <a:xfrm>
            <a:off x="701428" y="5962164"/>
            <a:ext cx="2225185" cy="507280"/>
          </a:xfrm>
          <a:prstGeom prst="roundRect">
            <a:avLst>
              <a:gd fmla="val 16667" name="adj"/>
            </a:avLst>
          </a:prstGeom>
          <a:solidFill>
            <a:srgbClr val="1CF50B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635414" y="6001193"/>
            <a:ext cx="2291200" cy="4001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СОЦІАЛЬНИЙ:</a:t>
            </a:r>
            <a:endParaRPr/>
          </a:p>
        </p:txBody>
      </p:sp>
      <p:pic>
        <p:nvPicPr>
          <p:cNvPr id="232" name="Google Shape;232;p5"/>
          <p:cNvPicPr preferRelativeResize="0"/>
          <p:nvPr/>
        </p:nvPicPr>
        <p:blipFill rotWithShape="1">
          <a:blip r:embed="rId5">
            <a:alphaModFix/>
          </a:blip>
          <a:srcRect b="155" l="37053" r="33917" t="60964"/>
          <a:stretch/>
        </p:blipFill>
        <p:spPr>
          <a:xfrm>
            <a:off x="0" y="5870522"/>
            <a:ext cx="692671" cy="59892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"/>
          <p:cNvSpPr txBox="1"/>
          <p:nvPr/>
        </p:nvSpPr>
        <p:spPr>
          <a:xfrm>
            <a:off x="2999387" y="5984860"/>
            <a:ext cx="3606948" cy="64154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ook Antiqua"/>
              <a:buNone/>
            </a:pPr>
            <a:r>
              <a:rPr b="0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вивчення норм моралі, їх дотримання; усвідомлення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701428" y="7454772"/>
            <a:ext cx="2297959" cy="791882"/>
          </a:xfrm>
          <a:prstGeom prst="roundRect">
            <a:avLst>
              <a:gd fmla="val 16667" name="adj"/>
            </a:avLst>
          </a:prstGeom>
          <a:solidFill>
            <a:srgbClr val="26E6FA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622611" y="7488887"/>
            <a:ext cx="2455592" cy="70788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ПСИХОЛОГО-ПЕДАГОГІЧНИЙ:</a:t>
            </a:r>
            <a:endParaRPr/>
          </a:p>
        </p:txBody>
      </p:sp>
      <p:sp>
        <p:nvSpPr>
          <p:cNvPr id="236" name="Google Shape;236;p5"/>
          <p:cNvSpPr txBox="1"/>
          <p:nvPr/>
        </p:nvSpPr>
        <p:spPr>
          <a:xfrm>
            <a:off x="635413" y="6477281"/>
            <a:ext cx="5920845" cy="946844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ook Antiqua"/>
              <a:buNone/>
            </a:pPr>
            <a:r>
              <a:rPr b="0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пріоритетів загальнолюдських цінностей та інтересів, шанобливе ставлення до культури мови, звичаїв і традицій українського народу;</a:t>
            </a:r>
            <a:endParaRPr/>
          </a:p>
        </p:txBody>
      </p:sp>
      <p:pic>
        <p:nvPicPr>
          <p:cNvPr id="237" name="Google Shape;237;p5"/>
          <p:cNvPicPr preferRelativeResize="0"/>
          <p:nvPr/>
        </p:nvPicPr>
        <p:blipFill rotWithShape="1">
          <a:blip r:embed="rId5">
            <a:alphaModFix/>
          </a:blip>
          <a:srcRect b="56538" l="70288"/>
          <a:stretch/>
        </p:blipFill>
        <p:spPr>
          <a:xfrm>
            <a:off x="2046" y="7428504"/>
            <a:ext cx="699382" cy="6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58256" y="7850713"/>
            <a:ext cx="3593941" cy="217702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/>
          <p:cNvSpPr txBox="1"/>
          <p:nvPr/>
        </p:nvSpPr>
        <p:spPr>
          <a:xfrm>
            <a:off x="3090856" y="7488887"/>
            <a:ext cx="3515479" cy="707886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ook Antiqua"/>
              <a:buNone/>
            </a:pPr>
            <a:r>
              <a:rPr b="0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вивчення психологічних особливостей молоді;</a:t>
            </a:r>
            <a:endParaRPr/>
          </a:p>
        </p:txBody>
      </p:sp>
      <p:pic>
        <p:nvPicPr>
          <p:cNvPr id="240" name="Google Shape;240;p5"/>
          <p:cNvPicPr preferRelativeResize="0"/>
          <p:nvPr/>
        </p:nvPicPr>
        <p:blipFill rotWithShape="1">
          <a:blip r:embed="rId5">
            <a:alphaModFix/>
          </a:blip>
          <a:srcRect b="56250" r="67143"/>
          <a:stretch/>
        </p:blipFill>
        <p:spPr>
          <a:xfrm>
            <a:off x="1814020" y="8384203"/>
            <a:ext cx="784189" cy="70387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"/>
          <p:cNvSpPr/>
          <p:nvPr/>
        </p:nvSpPr>
        <p:spPr>
          <a:xfrm>
            <a:off x="2566258" y="8483533"/>
            <a:ext cx="2026689" cy="50728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2525671" y="8525428"/>
            <a:ext cx="2140327" cy="4001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ПРАВОВИЙ:</a:t>
            </a:r>
            <a:endParaRPr/>
          </a:p>
        </p:txBody>
      </p:sp>
      <p:sp>
        <p:nvSpPr>
          <p:cNvPr id="243" name="Google Shape;243;p5"/>
          <p:cNvSpPr txBox="1"/>
          <p:nvPr/>
        </p:nvSpPr>
        <p:spPr>
          <a:xfrm>
            <a:off x="4619523" y="8589309"/>
            <a:ext cx="2013387" cy="103334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ook Antiqua"/>
              <a:buNone/>
            </a:pPr>
            <a:r>
              <a:rPr b="0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формування  </a:t>
            </a:r>
            <a:endParaRPr/>
          </a:p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ook Antiqua"/>
              <a:buNone/>
            </a:pPr>
            <a:r>
              <a:rPr b="0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глибоких </a:t>
            </a:r>
            <a:endParaRPr/>
          </a:p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Book Antiqua"/>
              <a:buNone/>
            </a:pPr>
            <a:r>
              <a:rPr b="0" cap="none" i="0" lang="uk-UA" strike="noStrike" sz="20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правових знань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>
          <a:gsLst>
            <a:gs pos="0">
              <a:srgbClr val="00ACEB">
                <a:alpha val="46666"/>
              </a:srgbClr>
            </a:gs>
            <a:gs pos="24000">
              <a:srgbClr val="26E6FA">
                <a:alpha val="71764"/>
              </a:srgbClr>
            </a:gs>
            <a:gs pos="78000">
              <a:srgbClr val="FFFF00">
                <a:alpha val="27843"/>
              </a:srgbClr>
            </a:gs>
            <a:gs pos="88000">
              <a:srgbClr val="F4F76D">
                <a:alpha val="58823"/>
              </a:srgbClr>
            </a:gs>
            <a:gs pos="100000">
              <a:srgbClr val="F9FBB9">
                <a:alpha val="60784"/>
              </a:srgbClr>
            </a:gs>
          </a:gsLst>
          <a:lin ang="1800000" scaled="0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"/>
          <p:cNvSpPr txBox="1">
            <a:spLocks noGrp="1"/>
          </p:cNvSpPr>
          <p:nvPr>
            <p:ph type="ctrTitle"/>
          </p:nvPr>
        </p:nvSpPr>
        <p:spPr>
          <a:xfrm>
            <a:off x="3449474" y="353059"/>
            <a:ext cx="3408526" cy="2394661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Правове виховання – </a:t>
            </a:r>
            <a:r>
              <a:rPr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виховна діяльність закладу освіти, сім’ї, правоохоронних органів спрямована на формування правової свідомості та навичок і звичок правомірної поведінки школярів.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-531146" y="-319830"/>
            <a:ext cx="4439478" cy="44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/>
          <p:nvPr/>
        </p:nvSpPr>
        <p:spPr>
          <a:xfrm rot="-364867">
            <a:off x="267056" y="783163"/>
            <a:ext cx="3325938" cy="1446550"/>
          </a:xfrm>
          <a:prstGeom prst="rect">
            <a:avLst/>
          </a:prstGeom>
          <a:noFill/>
          <a:ln>
            <a:noFill/>
          </a:ln>
          <a:effectLst>
            <a:outerShdw algn="l" blurRad="50800" rotWithShape="0">
              <a:srgbClr val="000000">
                <a:alpha val="36862"/>
              </a:srgbClr>
            </a:outerShdw>
            <a:reflection algn="bl" dir="5400000" dist="38100" endPos="0" rotWithShape="0" stA="45000" sy="-100000"/>
          </a:effectLst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uk-UA" strike="noStrike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ПРАВОВА КУЛЬТУРА</a:t>
            </a:r>
            <a:endParaRPr/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18076" y="7871108"/>
            <a:ext cx="3593941" cy="217702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/>
          <p:nvPr/>
        </p:nvSpPr>
        <p:spPr>
          <a:xfrm>
            <a:off x="895876" y="3659448"/>
            <a:ext cx="5625674" cy="954868"/>
          </a:xfrm>
          <a:prstGeom prst="homePlate">
            <a:avLst>
              <a:gd fmla="val 50000" name="adj"/>
            </a:avLst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6"/>
          <p:cNvGrpSpPr/>
          <p:nvPr/>
        </p:nvGrpSpPr>
        <p:grpSpPr>
          <a:xfrm>
            <a:off x="582773" y="3308281"/>
            <a:ext cx="6242633" cy="1179543"/>
            <a:chOff x="803443" y="3589218"/>
            <a:chExt cx="6171981" cy="1197615"/>
          </a:xfrm>
        </p:grpSpPr>
        <p:sp>
          <p:nvSpPr>
            <p:cNvPr id="254" name="Google Shape;254;p6"/>
            <p:cNvSpPr/>
            <p:nvPr/>
          </p:nvSpPr>
          <p:spPr>
            <a:xfrm>
              <a:off x="986397" y="3589218"/>
              <a:ext cx="5688610" cy="1046478"/>
            </a:xfrm>
            <a:prstGeom prst="homePlate">
              <a:avLst>
                <a:gd fmla="val 50000" name="adj"/>
              </a:avLst>
            </a:prstGeom>
            <a:noFill/>
            <a:ln cap="flat" cmpd="sng" w="38100">
              <a:solidFill>
                <a:srgbClr val="FFFF00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03443" y="3722965"/>
              <a:ext cx="6171981" cy="1063868"/>
            </a:xfrm>
            <a:prstGeom prst="homePlate">
              <a:avLst>
                <a:gd fmla="val 50000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 txBox="1"/>
            <p:nvPr/>
          </p:nvSpPr>
          <p:spPr>
            <a:xfrm>
              <a:off x="1070190" y="3732152"/>
              <a:ext cx="5361281" cy="819358"/>
            </a:xfrm>
            <a:prstGeom prst="rect">
              <a:avLst/>
            </a:prstGeom>
            <a:noFill/>
            <a:ln>
              <a:noFill/>
            </a:ln>
          </p:spPr>
          <p:txBody>
            <a:bodyPr anchor="b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3500"/>
                <a:buFont typeface="Arial"/>
                <a:buNone/>
              </a:pPr>
              <a:r>
                <a:rPr b="0" cap="none" i="0" lang="uk-UA" strike="noStrike" sz="3500" u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ЗАВДАННЯ ПРАВОВОГО ВИХОВАННЯ:</a:t>
              </a:r>
              <a:endParaRPr b="0" cap="none" i="0" strike="noStrike" sz="3500" u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7" name="Google Shape;257;p6"/>
          <p:cNvPicPr preferRelativeResize="0"/>
          <p:nvPr/>
        </p:nvPicPr>
        <p:blipFill rotWithShape="1">
          <a:blip r:embed="rId5">
            <a:alphaModFix/>
          </a:blip>
          <a:srcRect b="-66" r="68"/>
          <a:stretch/>
        </p:blipFill>
        <p:spPr>
          <a:xfrm>
            <a:off x="168132" y="4726235"/>
            <a:ext cx="599689" cy="66087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"/>
          <p:cNvSpPr txBox="1"/>
          <p:nvPr/>
        </p:nvSpPr>
        <p:spPr>
          <a:xfrm>
            <a:off x="767820" y="4802663"/>
            <a:ext cx="5922047" cy="723359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ook Antiqua"/>
              <a:buNone/>
            </a:pPr>
            <a:r>
              <a:rPr b="0" cap="none" i="0" lang="uk-UA" strike="noStrike" sz="24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озброєння здобувачів освіти знаннями законів;</a:t>
            </a:r>
            <a:endParaRPr/>
          </a:p>
        </p:txBody>
      </p:sp>
      <p:pic>
        <p:nvPicPr>
          <p:cNvPr id="259" name="Google Shape;259;p6"/>
          <p:cNvPicPr preferRelativeResize="0"/>
          <p:nvPr/>
        </p:nvPicPr>
        <p:blipFill rotWithShape="1">
          <a:blip r:embed="rId5">
            <a:alphaModFix/>
          </a:blip>
          <a:srcRect b="-66" r="68"/>
          <a:stretch/>
        </p:blipFill>
        <p:spPr>
          <a:xfrm>
            <a:off x="168132" y="5501566"/>
            <a:ext cx="599689" cy="66087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"/>
          <p:cNvSpPr txBox="1"/>
          <p:nvPr/>
        </p:nvSpPr>
        <p:spPr>
          <a:xfrm>
            <a:off x="767820" y="5577994"/>
            <a:ext cx="5922047" cy="723359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ook Antiqua"/>
              <a:buNone/>
            </a:pPr>
            <a:r>
              <a:rPr b="0" cap="none" i="0" lang="uk-UA" strike="noStrike" sz="24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прищеплення навичок правосвідомої поведінки;</a:t>
            </a:r>
            <a:endParaRPr/>
          </a:p>
        </p:txBody>
      </p:sp>
      <p:pic>
        <p:nvPicPr>
          <p:cNvPr id="261" name="Google Shape;261;p6"/>
          <p:cNvPicPr preferRelativeResize="0"/>
          <p:nvPr/>
        </p:nvPicPr>
        <p:blipFill rotWithShape="1">
          <a:blip r:embed="rId5">
            <a:alphaModFix/>
          </a:blip>
          <a:srcRect b="-66" r="68"/>
          <a:stretch/>
        </p:blipFill>
        <p:spPr>
          <a:xfrm>
            <a:off x="168132" y="6276897"/>
            <a:ext cx="599689" cy="66087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"/>
          <p:cNvSpPr txBox="1"/>
          <p:nvPr/>
        </p:nvSpPr>
        <p:spPr>
          <a:xfrm>
            <a:off x="767819" y="6986483"/>
            <a:ext cx="5922047" cy="723359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ook Antiqua"/>
              <a:buNone/>
            </a:pPr>
            <a:r>
              <a:rPr b="0" cap="none" i="0" lang="uk-UA" strike="noStrike" sz="24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формування потреби та вмінь активно захищати в установленому законом порядку свої права й законні інтереси інших осіб;</a:t>
            </a:r>
            <a:endParaRPr/>
          </a:p>
        </p:txBody>
      </p:sp>
      <p:pic>
        <p:nvPicPr>
          <p:cNvPr id="263" name="Google Shape;263;p6"/>
          <p:cNvPicPr preferRelativeResize="0"/>
          <p:nvPr/>
        </p:nvPicPr>
        <p:blipFill rotWithShape="1">
          <a:blip r:embed="rId5">
            <a:alphaModFix/>
          </a:blip>
          <a:srcRect b="-66" r="68"/>
          <a:stretch/>
        </p:blipFill>
        <p:spPr>
          <a:xfrm>
            <a:off x="227513" y="7540673"/>
            <a:ext cx="480925" cy="66087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 txBox="1"/>
          <p:nvPr/>
        </p:nvSpPr>
        <p:spPr>
          <a:xfrm>
            <a:off x="767819" y="7708577"/>
            <a:ext cx="4749230" cy="723359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just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ook Antiqua"/>
              <a:buNone/>
            </a:pPr>
            <a:r>
              <a:rPr b="0" cap="none" i="0" lang="uk-UA" strike="noStrike" sz="2400" u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виховання нетерпимості до правопорушень.</a:t>
            </a:r>
            <a:endParaRPr/>
          </a:p>
        </p:txBody>
      </p:sp>
      <p:pic>
        <p:nvPicPr>
          <p:cNvPr id="265" name="Google Shape;26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5194" y="7381460"/>
            <a:ext cx="2082806" cy="2524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235</Words>
  <Application>Microsoft Office PowerPoint</Application>
  <PresentationFormat>Лист A4 (210x297 мм)</PresentationFormat>
  <Paragraphs>48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Book Antiqua</vt:lpstr>
      <vt:lpstr>Тема Office</vt:lpstr>
      <vt:lpstr>Національно-патріотичне виховання – один із головних векторів діяльності всього українського суспільства. Стратегічні підходи до національно-патріотичного виховання дітей та молоді в системі освіти визначено:</vt:lpstr>
      <vt:lpstr>Слайд 2</vt:lpstr>
      <vt:lpstr>Правове виховання – виховна діяльність закладу освіти, сім’ї, правоохоронних органів спрямована на формування правової свідомості та навичок і звичок правомірної поведінки школярів.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новій українській школі виховний процес є невід’ємною складовою освітнього процесу і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dc:title>
  <dc:creator>Дмитрий</dc:creator>
  <cp:lastModifiedBy>Lenovo</cp:lastModifiedBy>
  <cp:revision>2</cp:revision>
  <dcterms:created xsi:type="dcterms:W3CDTF">2021-09-08T15:13:42Z</dcterms:created>
  <dcterms:modified xsi:type="dcterms:W3CDTF">2021-12-20T11:34:55Z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1355550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